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4"/>
  </p:sldMasterIdLst>
  <p:sldIdLst>
    <p:sldId id="256" r:id="rId5"/>
    <p:sldId id="286" r:id="rId6"/>
    <p:sldId id="279" r:id="rId7"/>
    <p:sldId id="303" r:id="rId8"/>
    <p:sldId id="292" r:id="rId9"/>
    <p:sldId id="304" r:id="rId10"/>
    <p:sldId id="294" r:id="rId11"/>
    <p:sldId id="281" r:id="rId12"/>
    <p:sldId id="288" r:id="rId13"/>
    <p:sldId id="280" r:id="rId14"/>
    <p:sldId id="295" r:id="rId15"/>
    <p:sldId id="282" r:id="rId16"/>
    <p:sldId id="296" r:id="rId17"/>
    <p:sldId id="283" r:id="rId18"/>
    <p:sldId id="297" r:id="rId19"/>
    <p:sldId id="305" r:id="rId20"/>
    <p:sldId id="299" r:id="rId21"/>
    <p:sldId id="275" r:id="rId22"/>
    <p:sldId id="284" r:id="rId23"/>
    <p:sldId id="302" r:id="rId24"/>
    <p:sldId id="301" r:id="rId25"/>
    <p:sldId id="261" r:id="rId26"/>
    <p:sldId id="26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90D"/>
    <a:srgbClr val="F07838"/>
    <a:srgbClr val="9C183C"/>
    <a:srgbClr val="E72543"/>
    <a:srgbClr val="E724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777D6-80B2-4CD4-BBF8-AE93094AB1B2}" v="10" dt="2022-03-14T09:07:48.6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74"/>
  </p:normalViewPr>
  <p:slideViewPr>
    <p:cSldViewPr snapToGrid="0" snapToObjects="1">
      <p:cViewPr varScale="1">
        <p:scale>
          <a:sx n="60" d="100"/>
          <a:sy n="60" d="100"/>
        </p:scale>
        <p:origin x="764"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7A7B8-44D9-D541-98EF-A0C7968778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E83098-32C5-BE46-8C58-4D5F1B792F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9DE36B-A800-8242-B265-3C9A7262CEA8}"/>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5" name="Espace réservé du pied de page 4">
            <a:extLst>
              <a:ext uri="{FF2B5EF4-FFF2-40B4-BE49-F238E27FC236}">
                <a16:creationId xmlns:a16="http://schemas.microsoft.com/office/drawing/2014/main" id="{C2C526BC-4A60-294B-9E18-88917A78DB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695431-A4BB-684F-90E5-2F32828468D2}"/>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367590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9E152-48CB-CE4D-97A6-2B1B6947CB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D6DCCED-425E-2744-84F3-7073869DCC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1037C3-1268-444E-950C-DAA200D730F7}"/>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5" name="Espace réservé du pied de page 4">
            <a:extLst>
              <a:ext uri="{FF2B5EF4-FFF2-40B4-BE49-F238E27FC236}">
                <a16:creationId xmlns:a16="http://schemas.microsoft.com/office/drawing/2014/main" id="{041A99BD-0BBC-D141-A714-4F317CA8FB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E8042D-F26B-DE45-A323-D5DA5936566C}"/>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143485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1338932-C6AA-4146-A860-D1244609A02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066D57-4952-0F43-B841-4ACE997F3E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8410D-418B-8641-90B6-5BD8C5D500A1}"/>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5" name="Espace réservé du pied de page 4">
            <a:extLst>
              <a:ext uri="{FF2B5EF4-FFF2-40B4-BE49-F238E27FC236}">
                <a16:creationId xmlns:a16="http://schemas.microsoft.com/office/drawing/2014/main" id="{172D9114-8D08-9446-BB70-08790888DC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63B602-7AB4-664F-857B-0600E76FD056}"/>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399370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044B7-CD79-284B-A0FF-68675AAB62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8C86A2-02C0-A24D-B93E-C2B77658FED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6C32AF-C7F3-B74C-BF20-BB8EE591B612}"/>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5" name="Espace réservé du pied de page 4">
            <a:extLst>
              <a:ext uri="{FF2B5EF4-FFF2-40B4-BE49-F238E27FC236}">
                <a16:creationId xmlns:a16="http://schemas.microsoft.com/office/drawing/2014/main" id="{46BA7079-DA67-E94F-9261-95B653C856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4604F2-06BB-EF40-B27E-606FEC046319}"/>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354572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5DD69-19A9-574C-AF2F-C7AFB8612C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552A56-EA7A-814C-8E06-926C33AA78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9FBA3B-D1A2-DE45-A321-6894A1DEC786}"/>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5" name="Espace réservé du pied de page 4">
            <a:extLst>
              <a:ext uri="{FF2B5EF4-FFF2-40B4-BE49-F238E27FC236}">
                <a16:creationId xmlns:a16="http://schemas.microsoft.com/office/drawing/2014/main" id="{F53F6269-E8AF-0E4B-81D7-AAC074EE78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5625D3-7D1A-C649-86D3-2CBA32542690}"/>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418093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484733-CEE4-0F40-B462-4E464AB5DD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DC7ACD-5689-A340-8FE9-02B9F8378DF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90A5FF4-ECE1-9541-AA2A-290C353EEDE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026EF22-E25D-114A-9FE0-2BEB06339ABC}"/>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6" name="Espace réservé du pied de page 5">
            <a:extLst>
              <a:ext uri="{FF2B5EF4-FFF2-40B4-BE49-F238E27FC236}">
                <a16:creationId xmlns:a16="http://schemas.microsoft.com/office/drawing/2014/main" id="{0DB09927-ECFF-1C4F-B987-062B31FEED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AAE1A3-46BF-7741-AC2A-2E69296125A6}"/>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125493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49372-AC41-D245-AD57-FDA781D60C1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282431-AFBF-2B45-B32C-614C314BA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8E29EF6-EC8D-6A47-9C2E-214161AAFE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04356A-8AF0-E448-9A28-9AD6FC912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1C81BD-7EE5-7346-9B87-BAAD6E7E91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958F7F-BD68-6044-80E5-B6B9924E8462}"/>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8" name="Espace réservé du pied de page 7">
            <a:extLst>
              <a:ext uri="{FF2B5EF4-FFF2-40B4-BE49-F238E27FC236}">
                <a16:creationId xmlns:a16="http://schemas.microsoft.com/office/drawing/2014/main" id="{A0F4ADB6-07C2-F04E-8B55-177A0BD5F9F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B0E9C6A-2CFC-B54E-AE23-5D4A8A9C839A}"/>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158099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5104E-828A-3C4A-AD04-11628EEC43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53FA16A-1326-C444-AC1F-5A5BC258A72B}"/>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4" name="Espace réservé du pied de page 3">
            <a:extLst>
              <a:ext uri="{FF2B5EF4-FFF2-40B4-BE49-F238E27FC236}">
                <a16:creationId xmlns:a16="http://schemas.microsoft.com/office/drawing/2014/main" id="{A9362B49-A70A-D74D-ADFF-6B1BE50ECD5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CE8068A-3AAB-1344-A98D-2399073F4E73}"/>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326791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10E536-1AAD-5247-9DD1-BB72C8A6C462}"/>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3" name="Espace réservé du pied de page 2">
            <a:extLst>
              <a:ext uri="{FF2B5EF4-FFF2-40B4-BE49-F238E27FC236}">
                <a16:creationId xmlns:a16="http://schemas.microsoft.com/office/drawing/2014/main" id="{5FFEA2B0-BA07-0546-97B6-DBA1BDECDF1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4AB6245-63CF-8942-8E0C-0117BDC671EE}"/>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272653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D9613-99A4-3647-9C53-6A081FA8FD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8694CD-DEDC-BC4E-830C-3EA7F349C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64DD4F-1E71-A34A-8215-2972528BF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45EE76-99CD-C040-ABC5-B52A3847815A}"/>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6" name="Espace réservé du pied de page 5">
            <a:extLst>
              <a:ext uri="{FF2B5EF4-FFF2-40B4-BE49-F238E27FC236}">
                <a16:creationId xmlns:a16="http://schemas.microsoft.com/office/drawing/2014/main" id="{ACEC7EA5-D17E-354F-82FB-349988BFD1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0487C7-A21C-5241-BD2B-E37FA4ECDF34}"/>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69621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33A5E-E423-A341-A281-F49D693654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A7C26B4-70A3-4440-948C-B2D9AB21D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8CE24975-7B91-5C43-8F26-B2F60F23E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5EE71B-906E-A84A-8B2F-00C3EBF6CE00}"/>
              </a:ext>
            </a:extLst>
          </p:cNvPr>
          <p:cNvSpPr>
            <a:spLocks noGrp="1"/>
          </p:cNvSpPr>
          <p:nvPr>
            <p:ph type="dt" sz="half" idx="10"/>
          </p:nvPr>
        </p:nvSpPr>
        <p:spPr/>
        <p:txBody>
          <a:bodyPr/>
          <a:lstStyle/>
          <a:p>
            <a:fld id="{AAD73AF3-9E54-9340-902D-6CD850CE7F56}" type="datetimeFigureOut">
              <a:rPr lang="fr-FR" smtClean="0"/>
              <a:t>14/03/2022</a:t>
            </a:fld>
            <a:endParaRPr lang="fr-FR"/>
          </a:p>
        </p:txBody>
      </p:sp>
      <p:sp>
        <p:nvSpPr>
          <p:cNvPr id="6" name="Espace réservé du pied de page 5">
            <a:extLst>
              <a:ext uri="{FF2B5EF4-FFF2-40B4-BE49-F238E27FC236}">
                <a16:creationId xmlns:a16="http://schemas.microsoft.com/office/drawing/2014/main" id="{C883851E-A44F-8D43-88F6-DAACA704EDBC}"/>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8D9976C6-3982-454E-8170-6B1AA710BA82}"/>
              </a:ext>
            </a:extLst>
          </p:cNvPr>
          <p:cNvSpPr>
            <a:spLocks noGrp="1"/>
          </p:cNvSpPr>
          <p:nvPr>
            <p:ph type="sldNum" sz="quarter" idx="12"/>
          </p:nvPr>
        </p:nvSpPr>
        <p:spPr/>
        <p:txBody>
          <a:bodyPr/>
          <a:lstStyle/>
          <a:p>
            <a:fld id="{BCF81AC0-83B2-7B4E-A78A-78C5E90E7906}" type="slidenum">
              <a:rPr lang="fr-FR" smtClean="0"/>
              <a:t>‹N°›</a:t>
            </a:fld>
            <a:endParaRPr lang="fr-FR"/>
          </a:p>
        </p:txBody>
      </p:sp>
    </p:spTree>
    <p:extLst>
      <p:ext uri="{BB962C8B-B14F-4D97-AF65-F5344CB8AC3E}">
        <p14:creationId xmlns:p14="http://schemas.microsoft.com/office/powerpoint/2010/main" val="191328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171EFD-5D11-A24A-8E1B-F75AC9D67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B589DF-11A2-F04D-BA91-89C3DAB63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8D70B7-1D68-D34B-9C29-87D4D69C56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73AF3-9E54-9340-902D-6CD850CE7F56}" type="datetimeFigureOut">
              <a:rPr lang="fr-FR" smtClean="0"/>
              <a:t>14/03/2022</a:t>
            </a:fld>
            <a:endParaRPr lang="fr-FR"/>
          </a:p>
        </p:txBody>
      </p:sp>
      <p:sp>
        <p:nvSpPr>
          <p:cNvPr id="5" name="Espace réservé du pied de page 4">
            <a:extLst>
              <a:ext uri="{FF2B5EF4-FFF2-40B4-BE49-F238E27FC236}">
                <a16:creationId xmlns:a16="http://schemas.microsoft.com/office/drawing/2014/main" id="{4C603229-8BC9-4D46-A655-B26974FD8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6F5AC9E-8C02-8A4B-B076-1EB59C1B8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81AC0-83B2-7B4E-A78A-78C5E90E7906}" type="slidenum">
              <a:rPr lang="fr-FR" smtClean="0"/>
              <a:t>‹N°›</a:t>
            </a:fld>
            <a:endParaRPr lang="fr-FR"/>
          </a:p>
        </p:txBody>
      </p:sp>
    </p:spTree>
    <p:extLst>
      <p:ext uri="{BB962C8B-B14F-4D97-AF65-F5344CB8AC3E}">
        <p14:creationId xmlns:p14="http://schemas.microsoft.com/office/powerpoint/2010/main" val="22634772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9" name="Connecteur droit 18">
            <a:extLst>
              <a:ext uri="{FF2B5EF4-FFF2-40B4-BE49-F238E27FC236}">
                <a16:creationId xmlns:a16="http://schemas.microsoft.com/office/drawing/2014/main" id="{A204E41C-576F-5F4D-B110-C5AE22C1A5B2}"/>
              </a:ext>
            </a:extLst>
          </p:cNvPr>
          <p:cNvCxnSpPr/>
          <p:nvPr/>
        </p:nvCxnSpPr>
        <p:spPr>
          <a:xfrm>
            <a:off x="3316637" y="3818859"/>
            <a:ext cx="53624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DCC85BF0-8D9F-9542-9A8C-3298F9F16A65}"/>
              </a:ext>
            </a:extLst>
          </p:cNvPr>
          <p:cNvSpPr txBox="1"/>
          <p:nvPr/>
        </p:nvSpPr>
        <p:spPr>
          <a:xfrm>
            <a:off x="1529024" y="4501224"/>
            <a:ext cx="9133952" cy="954107"/>
          </a:xfrm>
          <a:prstGeom prst="rect">
            <a:avLst/>
          </a:prstGeom>
          <a:noFill/>
        </p:spPr>
        <p:txBody>
          <a:bodyPr wrap="square" rtlCol="0">
            <a:spAutoFit/>
          </a:bodyPr>
          <a:lstStyle/>
          <a:p>
            <a:pPr algn="ctr"/>
            <a:r>
              <a:rPr lang="fr-FR" sz="2800" dirty="0">
                <a:solidFill>
                  <a:schemeClr val="bg1"/>
                </a:solidFill>
                <a:latin typeface="Roboto" panose="02000000000000000000" pitchFamily="2" charset="0"/>
                <a:ea typeface="Roboto" panose="02000000000000000000" pitchFamily="2" charset="0"/>
              </a:rPr>
              <a:t>La chaine de valeur des ‘Smart Textiles’</a:t>
            </a:r>
          </a:p>
          <a:p>
            <a:pPr algn="ctr"/>
            <a:r>
              <a:rPr lang="en-US" sz="2800" dirty="0">
                <a:solidFill>
                  <a:schemeClr val="bg1"/>
                </a:solidFill>
                <a:latin typeface="Roboto" panose="02000000000000000000" pitchFamily="2" charset="0"/>
                <a:ea typeface="Roboto" panose="02000000000000000000" pitchFamily="2" charset="0"/>
              </a:rPr>
              <a:t>Mark Croes - Centexbel</a:t>
            </a:r>
          </a:p>
        </p:txBody>
      </p:sp>
      <p:pic>
        <p:nvPicPr>
          <p:cNvPr id="4" name="Image 3">
            <a:extLst>
              <a:ext uri="{FF2B5EF4-FFF2-40B4-BE49-F238E27FC236}">
                <a16:creationId xmlns:a16="http://schemas.microsoft.com/office/drawing/2014/main" id="{BBE841E3-AB38-E649-B08C-73AE83395C6F}"/>
              </a:ext>
            </a:extLst>
          </p:cNvPr>
          <p:cNvPicPr>
            <a:picLocks noChangeAspect="1"/>
          </p:cNvPicPr>
          <p:nvPr/>
        </p:nvPicPr>
        <p:blipFill>
          <a:blip r:embed="rId3"/>
          <a:stretch>
            <a:fillRect/>
          </a:stretch>
        </p:blipFill>
        <p:spPr>
          <a:xfrm>
            <a:off x="3395851" y="535149"/>
            <a:ext cx="5283200" cy="2616200"/>
          </a:xfrm>
          <a:prstGeom prst="rect">
            <a:avLst/>
          </a:prstGeom>
        </p:spPr>
      </p:pic>
    </p:spTree>
    <p:extLst>
      <p:ext uri="{BB962C8B-B14F-4D97-AF65-F5344CB8AC3E}">
        <p14:creationId xmlns:p14="http://schemas.microsoft.com/office/powerpoint/2010/main" val="1029357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7" name="Arrow: Down 6">
            <a:extLst>
              <a:ext uri="{FF2B5EF4-FFF2-40B4-BE49-F238E27FC236}">
                <a16:creationId xmlns:a16="http://schemas.microsoft.com/office/drawing/2014/main" id="{421F12C4-0C0E-4FF1-B852-A91EC8AB273C}"/>
              </a:ext>
            </a:extLst>
          </p:cNvPr>
          <p:cNvSpPr/>
          <p:nvPr/>
        </p:nvSpPr>
        <p:spPr>
          <a:xfrm>
            <a:off x="2545493" y="1025611"/>
            <a:ext cx="766118" cy="2026507"/>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67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5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37CEB-4E3F-4C9C-AA5F-1C4DD6EF5398}"/>
              </a:ext>
            </a:extLst>
          </p:cNvPr>
          <p:cNvSpPr>
            <a:spLocks noGrp="1"/>
          </p:cNvSpPr>
          <p:nvPr>
            <p:ph idx="1"/>
          </p:nvPr>
        </p:nvSpPr>
        <p:spPr>
          <a:xfrm>
            <a:off x="2286000" y="1308998"/>
            <a:ext cx="7675685" cy="4351338"/>
          </a:xfrm>
        </p:spPr>
        <p:txBody>
          <a:bodyPr/>
          <a:lstStyle/>
          <a:p>
            <a:r>
              <a:rPr lang="fr-FR" dirty="0"/>
              <a:t>Intégration de l’électronique dans les textiles au niveau du fil ou du tissu
Les capacités de fabrication entièrement automatisées font encore largement défaut
Combinaison flexible de technologies de fabrication telles que l’impression, la broderie, le </a:t>
            </a:r>
            <a:r>
              <a:rPr lang="fr-FR" dirty="0" err="1"/>
              <a:t>pick</a:t>
            </a:r>
            <a:r>
              <a:rPr lang="fr-FR" dirty="0"/>
              <a:t> and place
Démontable ou résistant au lavage/nettoyage</a:t>
            </a:r>
            <a:endParaRPr lang="en-GB" dirty="0"/>
          </a:p>
        </p:txBody>
      </p:sp>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8988474" cy="1569660"/>
          </a:xfrm>
          <a:prstGeom prst="rect">
            <a:avLst/>
          </a:prstGeom>
          <a:noFill/>
        </p:spPr>
        <p:txBody>
          <a:bodyPr wrap="square" rtlCol="0">
            <a:spAutoFit/>
          </a:bodyPr>
          <a:lstStyle/>
          <a:p>
            <a:pPr lvl="0"/>
            <a:r>
              <a:rPr lang="fr-FR" sz="3200" b="1">
                <a:solidFill>
                  <a:prstClr val="white"/>
                </a:solidFill>
                <a:latin typeface="Roboto" panose="02000000000000000000" pitchFamily="2" charset="0"/>
                <a:ea typeface="Roboto" panose="02000000000000000000" pitchFamily="2" charset="0"/>
              </a:rPr>
              <a:t>Assemblage de composants E-Textile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19273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7" name="Arrow: Down 6">
            <a:extLst>
              <a:ext uri="{FF2B5EF4-FFF2-40B4-BE49-F238E27FC236}">
                <a16:creationId xmlns:a16="http://schemas.microsoft.com/office/drawing/2014/main" id="{421F12C4-0C0E-4FF1-B852-A91EC8AB273C}"/>
              </a:ext>
            </a:extLst>
          </p:cNvPr>
          <p:cNvSpPr/>
          <p:nvPr/>
        </p:nvSpPr>
        <p:spPr>
          <a:xfrm>
            <a:off x="4565211" y="1095950"/>
            <a:ext cx="766118" cy="2026507"/>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3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5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pPr lvl="0"/>
            <a:r>
              <a:rPr lang="fr-FR" sz="3200" b="1">
                <a:solidFill>
                  <a:prstClr val="white"/>
                </a:solidFill>
                <a:latin typeface="Roboto" panose="02000000000000000000" pitchFamily="2" charset="0"/>
                <a:ea typeface="Roboto" panose="02000000000000000000" pitchFamily="2" charset="0"/>
              </a:rPr>
              <a:t>Assemblage de textiles intelligents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Content Placeholder 2">
            <a:extLst>
              <a:ext uri="{FF2B5EF4-FFF2-40B4-BE49-F238E27FC236}">
                <a16:creationId xmlns:a16="http://schemas.microsoft.com/office/drawing/2014/main" id="{188A891E-D3C0-4606-A5CD-BDAA4C5BE1D6}"/>
              </a:ext>
            </a:extLst>
          </p:cNvPr>
          <p:cNvSpPr>
            <a:spLocks noGrp="1"/>
          </p:cNvSpPr>
          <p:nvPr>
            <p:ph idx="1"/>
          </p:nvPr>
        </p:nvSpPr>
        <p:spPr>
          <a:xfrm>
            <a:off x="2680854" y="1392382"/>
            <a:ext cx="8672945" cy="4784581"/>
          </a:xfrm>
        </p:spPr>
        <p:txBody>
          <a:bodyPr/>
          <a:lstStyle/>
          <a:p>
            <a:r>
              <a:rPr lang="fr-FR" dirty="0"/>
              <a:t>Intégration d’objets électroniques ou d’objets textiles électroniques dans des vêtements ou d’autres articles tels que des tissus d’ameublement, de la literie, des tapis, etc.
Intégrateurs de systèmes – ex. fabricant de vêtements à petite échelle avec une expertise liée à l’électronique et une connaissance de modelage spécifique</a:t>
            </a:r>
            <a:endParaRPr lang="en-GB" dirty="0"/>
          </a:p>
        </p:txBody>
      </p:sp>
    </p:spTree>
    <p:extLst>
      <p:ext uri="{BB962C8B-B14F-4D97-AF65-F5344CB8AC3E}">
        <p14:creationId xmlns:p14="http://schemas.microsoft.com/office/powerpoint/2010/main" val="233335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7" name="Arrow: Down 6">
            <a:extLst>
              <a:ext uri="{FF2B5EF4-FFF2-40B4-BE49-F238E27FC236}">
                <a16:creationId xmlns:a16="http://schemas.microsoft.com/office/drawing/2014/main" id="{421F12C4-0C0E-4FF1-B852-A91EC8AB273C}"/>
              </a:ext>
            </a:extLst>
          </p:cNvPr>
          <p:cNvSpPr/>
          <p:nvPr/>
        </p:nvSpPr>
        <p:spPr>
          <a:xfrm>
            <a:off x="6484447" y="1025611"/>
            <a:ext cx="766118" cy="2026507"/>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50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5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37CEB-4E3F-4C9C-AA5F-1C4DD6EF5398}"/>
              </a:ext>
            </a:extLst>
          </p:cNvPr>
          <p:cNvSpPr>
            <a:spLocks noGrp="1"/>
          </p:cNvSpPr>
          <p:nvPr>
            <p:ph idx="1"/>
          </p:nvPr>
        </p:nvSpPr>
        <p:spPr>
          <a:xfrm>
            <a:off x="2286000" y="1308998"/>
            <a:ext cx="7675685" cy="4351338"/>
          </a:xfrm>
        </p:spPr>
        <p:txBody>
          <a:bodyPr/>
          <a:lstStyle/>
          <a:p>
            <a:r>
              <a:rPr lang="fr-FR" dirty="0"/>
              <a:t>Application intelligente en ajoutant un logiciel
Interface client
Communication et réseau
Développement de services</a:t>
            </a:r>
            <a:endParaRPr lang="en-GB" dirty="0"/>
          </a:p>
        </p:txBody>
      </p:sp>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8988474" cy="1077218"/>
          </a:xfrm>
          <a:prstGeom prst="rect">
            <a:avLst/>
          </a:prstGeom>
          <a:noFill/>
        </p:spPr>
        <p:txBody>
          <a:bodyPr wrap="square" rtlCol="0">
            <a:spAutoFit/>
          </a:bodyPr>
          <a:lstStyle/>
          <a:p>
            <a:pPr lvl="0"/>
            <a:r>
              <a:rPr lang="fr-FR" sz="3200" b="1">
                <a:solidFill>
                  <a:prstClr val="white"/>
                </a:solidFill>
                <a:latin typeface="Roboto" panose="02000000000000000000" pitchFamily="2" charset="0"/>
                <a:ea typeface="Roboto" panose="02000000000000000000" pitchFamily="2" charset="0"/>
              </a:rPr>
              <a:t>Assemblage de produits textiles intelligents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876D1174-1FB1-41B2-878D-F0CAB5012D34}"/>
              </a:ext>
            </a:extLst>
          </p:cNvPr>
          <p:cNvPicPr>
            <a:picLocks noChangeAspect="1"/>
          </p:cNvPicPr>
          <p:nvPr/>
        </p:nvPicPr>
        <p:blipFill>
          <a:blip r:embed="rId3"/>
          <a:stretch>
            <a:fillRect/>
          </a:stretch>
        </p:blipFill>
        <p:spPr>
          <a:xfrm>
            <a:off x="3312501" y="3484667"/>
            <a:ext cx="6346486" cy="2780017"/>
          </a:xfrm>
          <a:prstGeom prst="rect">
            <a:avLst/>
          </a:prstGeom>
        </p:spPr>
      </p:pic>
    </p:spTree>
    <p:extLst>
      <p:ext uri="{BB962C8B-B14F-4D97-AF65-F5344CB8AC3E}">
        <p14:creationId xmlns:p14="http://schemas.microsoft.com/office/powerpoint/2010/main" val="94063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592304" y="225704"/>
            <a:ext cx="58957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Projets SmartX  
</a:t>
            </a:r>
          </a:p>
        </p:txBody>
      </p:sp>
      <p:pic>
        <p:nvPicPr>
          <p:cNvPr id="5" name="Content Placeholder 4">
            <a:extLst>
              <a:ext uri="{FF2B5EF4-FFF2-40B4-BE49-F238E27FC236}">
                <a16:creationId xmlns:a16="http://schemas.microsoft.com/office/drawing/2014/main" id="{4C6A1228-56AB-4D51-B42B-882E1F07203D}"/>
              </a:ext>
            </a:extLst>
          </p:cNvPr>
          <p:cNvPicPr>
            <a:picLocks noGrp="1" noChangeAspect="1"/>
          </p:cNvPicPr>
          <p:nvPr>
            <p:ph idx="1"/>
          </p:nvPr>
        </p:nvPicPr>
        <p:blipFill>
          <a:blip r:embed="rId3"/>
          <a:stretch>
            <a:fillRect/>
          </a:stretch>
        </p:blipFill>
        <p:spPr>
          <a:xfrm>
            <a:off x="2145677" y="1045540"/>
            <a:ext cx="2788998" cy="5721020"/>
          </a:xfrm>
        </p:spPr>
      </p:pic>
      <p:sp>
        <p:nvSpPr>
          <p:cNvPr id="12" name="Content Placeholder 2">
            <a:extLst>
              <a:ext uri="{FF2B5EF4-FFF2-40B4-BE49-F238E27FC236}">
                <a16:creationId xmlns:a16="http://schemas.microsoft.com/office/drawing/2014/main" id="{5CEEFCF7-5C93-4AB8-BA85-FC6B4EB1B691}"/>
              </a:ext>
            </a:extLst>
          </p:cNvPr>
          <p:cNvSpPr txBox="1">
            <a:spLocks/>
          </p:cNvSpPr>
          <p:nvPr/>
        </p:nvSpPr>
        <p:spPr>
          <a:xfrm>
            <a:off x="5544731" y="1433879"/>
            <a:ext cx="4754183" cy="4481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3 appels à projets
25 projets acceptés
50 PME participantes</a:t>
            </a:r>
          </a:p>
          <a:p>
            <a:endParaRPr lang="fr-FR" dirty="0">
              <a:solidFill>
                <a:schemeClr val="bg1"/>
              </a:solidFill>
            </a:endParaRPr>
          </a:p>
          <a:p>
            <a:r>
              <a:rPr lang="fr-FR" dirty="0">
                <a:solidFill>
                  <a:schemeClr val="bg1"/>
                </a:solidFill>
              </a:rPr>
              <a:t>Positionnement </a:t>
            </a:r>
            <a:r>
              <a:rPr lang="fr-FR">
                <a:solidFill>
                  <a:schemeClr val="bg1"/>
                </a:solidFill>
              </a:rPr>
              <a:t>dans la </a:t>
            </a:r>
            <a:r>
              <a:rPr lang="fr-FR" dirty="0">
                <a:solidFill>
                  <a:schemeClr val="bg1"/>
                </a:solidFill>
              </a:rPr>
              <a:t>chaîne de valeur</a:t>
            </a:r>
            <a:endParaRPr lang="en-GB" dirty="0">
              <a:solidFill>
                <a:schemeClr val="bg1"/>
              </a:solidFill>
            </a:endParaRPr>
          </a:p>
        </p:txBody>
      </p:sp>
    </p:spTree>
    <p:extLst>
      <p:ext uri="{BB962C8B-B14F-4D97-AF65-F5344CB8AC3E}">
        <p14:creationId xmlns:p14="http://schemas.microsoft.com/office/powerpoint/2010/main" val="187012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592304" y="225704"/>
            <a:ext cx="5895744" cy="1077218"/>
          </a:xfrm>
          <a:prstGeom prst="rect">
            <a:avLst/>
          </a:prstGeom>
          <a:noFill/>
        </p:spPr>
        <p:txBody>
          <a:bodyPr wrap="square" rtlCol="0">
            <a:spAutoFit/>
          </a:bodyPr>
          <a:lstStyle/>
          <a:p>
            <a:pPr lvl="0"/>
            <a:r>
              <a:rPr lang="fr-FR" sz="3200" b="1" dirty="0">
                <a:solidFill>
                  <a:prstClr val="white"/>
                </a:solidFill>
                <a:latin typeface="Roboto" panose="02000000000000000000" pitchFamily="2" charset="0"/>
                <a:ea typeface="Roboto" panose="02000000000000000000" pitchFamily="2" charset="0"/>
              </a:rPr>
              <a:t>25 Projets SmartX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1027" name="Picture 3">
            <a:extLst>
              <a:ext uri="{FF2B5EF4-FFF2-40B4-BE49-F238E27FC236}">
                <a16:creationId xmlns:a16="http://schemas.microsoft.com/office/drawing/2014/main" id="{D71FE373-BB99-4582-8633-698971F10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72" y="1169474"/>
            <a:ext cx="6577207" cy="546282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E1A47696-D48F-4355-82B1-A435A6A234B1}"/>
              </a:ext>
            </a:extLst>
          </p:cNvPr>
          <p:cNvSpPr>
            <a:spLocks noGrp="1"/>
          </p:cNvSpPr>
          <p:nvPr>
            <p:ph idx="1"/>
          </p:nvPr>
        </p:nvSpPr>
        <p:spPr>
          <a:xfrm>
            <a:off x="7186245" y="1169474"/>
            <a:ext cx="4754183" cy="4481049"/>
          </a:xfrm>
        </p:spPr>
        <p:txBody>
          <a:bodyPr>
            <a:normAutofit/>
          </a:bodyPr>
          <a:lstStyle/>
          <a:p>
            <a:r>
              <a:rPr lang="fr-FR" dirty="0">
                <a:solidFill>
                  <a:schemeClr val="bg1"/>
                </a:solidFill>
              </a:rPr>
              <a:t>Tous les nœuds au cœur de la création de valeur Smart Textiles sont bien couverts
Moins couverts sont l’équipement de fabrication, les produits chimiques et la fin de vie / recyclage</a:t>
            </a:r>
            <a:endParaRPr lang="en-GB" dirty="0">
              <a:solidFill>
                <a:schemeClr val="bg1"/>
              </a:solidFill>
            </a:endParaRPr>
          </a:p>
        </p:txBody>
      </p:sp>
    </p:spTree>
    <p:extLst>
      <p:ext uri="{BB962C8B-B14F-4D97-AF65-F5344CB8AC3E}">
        <p14:creationId xmlns:p14="http://schemas.microsoft.com/office/powerpoint/2010/main" val="1447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Sambasoft</a:t>
            </a:r>
            <a:r>
              <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Project</a:t>
            </a:r>
          </a:p>
        </p:txBody>
      </p:sp>
      <p:sp>
        <p:nvSpPr>
          <p:cNvPr id="3" name="Content Placeholder 2">
            <a:extLst>
              <a:ext uri="{FF2B5EF4-FFF2-40B4-BE49-F238E27FC236}">
                <a16:creationId xmlns:a16="http://schemas.microsoft.com/office/drawing/2014/main" id="{188A891E-D3C0-4606-A5CD-BDAA4C5BE1D6}"/>
              </a:ext>
            </a:extLst>
          </p:cNvPr>
          <p:cNvSpPr>
            <a:spLocks noGrp="1"/>
          </p:cNvSpPr>
          <p:nvPr>
            <p:ph idx="1"/>
          </p:nvPr>
        </p:nvSpPr>
        <p:spPr>
          <a:xfrm>
            <a:off x="2680854" y="1392382"/>
            <a:ext cx="8672945" cy="4784581"/>
          </a:xfrm>
        </p:spPr>
        <p:txBody>
          <a:bodyPr/>
          <a:lstStyle/>
          <a:p>
            <a:r>
              <a:rPr lang="en-US" b="1" dirty="0"/>
              <a:t>S</a:t>
            </a:r>
            <a:r>
              <a:rPr lang="en-US" dirty="0"/>
              <a:t>mart and </a:t>
            </a:r>
            <a:r>
              <a:rPr lang="en-US" b="1" dirty="0"/>
              <a:t>A</a:t>
            </a:r>
            <a:r>
              <a:rPr lang="en-US" dirty="0"/>
              <a:t>mbulatory </a:t>
            </a:r>
            <a:r>
              <a:rPr lang="en-US" b="1" dirty="0"/>
              <a:t>M</a:t>
            </a:r>
            <a:r>
              <a:rPr lang="en-US" dirty="0"/>
              <a:t>onitoring of the </a:t>
            </a:r>
            <a:r>
              <a:rPr lang="en-US" b="1" dirty="0"/>
              <a:t>B</a:t>
            </a:r>
            <a:r>
              <a:rPr lang="en-US" dirty="0"/>
              <a:t>ackbone using </a:t>
            </a:r>
            <a:r>
              <a:rPr lang="en-US" b="1" dirty="0"/>
              <a:t>A</a:t>
            </a:r>
            <a:r>
              <a:rPr lang="en-US" dirty="0"/>
              <a:t>dvanced </a:t>
            </a:r>
            <a:r>
              <a:rPr lang="en-US" b="1" dirty="0"/>
              <a:t>S</a:t>
            </a:r>
            <a:r>
              <a:rPr lang="en-US" dirty="0"/>
              <a:t>ensors based on the </a:t>
            </a:r>
            <a:r>
              <a:rPr lang="en-US" b="1" dirty="0"/>
              <a:t>O</a:t>
            </a:r>
            <a:r>
              <a:rPr lang="en-US" dirty="0"/>
              <a:t>ptical </a:t>
            </a:r>
            <a:r>
              <a:rPr lang="en-US" b="1" dirty="0"/>
              <a:t>F</a:t>
            </a:r>
            <a:r>
              <a:rPr lang="en-US" dirty="0"/>
              <a:t>iber </a:t>
            </a:r>
            <a:r>
              <a:rPr lang="en-US" b="1" dirty="0"/>
              <a:t>T</a:t>
            </a:r>
            <a:r>
              <a:rPr lang="en-US" dirty="0"/>
              <a:t>echnology</a:t>
            </a:r>
          </a:p>
          <a:p>
            <a:endParaRPr lang="en-US" dirty="0"/>
          </a:p>
          <a:p>
            <a:endParaRPr lang="en-US" dirty="0"/>
          </a:p>
          <a:p>
            <a:endParaRPr lang="en-US" dirty="0"/>
          </a:p>
          <a:p>
            <a:endParaRPr lang="en-US" dirty="0"/>
          </a:p>
          <a:p>
            <a:pPr marL="0" indent="0">
              <a:buNone/>
            </a:pPr>
            <a:endParaRPr lang="en-US" dirty="0"/>
          </a:p>
          <a:p>
            <a:pPr marL="0" indent="0">
              <a:buNone/>
            </a:pPr>
            <a:endParaRPr lang="en-GB" dirty="0"/>
          </a:p>
        </p:txBody>
      </p:sp>
      <p:pic>
        <p:nvPicPr>
          <p:cNvPr id="2" name="Picture 1">
            <a:extLst>
              <a:ext uri="{FF2B5EF4-FFF2-40B4-BE49-F238E27FC236}">
                <a16:creationId xmlns:a16="http://schemas.microsoft.com/office/drawing/2014/main" id="{7335F7CC-5BE0-4A07-9E16-7CF94DB5AA07}"/>
              </a:ext>
            </a:extLst>
          </p:cNvPr>
          <p:cNvPicPr>
            <a:picLocks noChangeAspect="1"/>
          </p:cNvPicPr>
          <p:nvPr/>
        </p:nvPicPr>
        <p:blipFill>
          <a:blip r:embed="rId3"/>
          <a:stretch>
            <a:fillRect/>
          </a:stretch>
        </p:blipFill>
        <p:spPr>
          <a:xfrm>
            <a:off x="3390461" y="2974313"/>
            <a:ext cx="5340340" cy="2386314"/>
          </a:xfrm>
          <a:prstGeom prst="rect">
            <a:avLst/>
          </a:prstGeom>
        </p:spPr>
      </p:pic>
    </p:spTree>
    <p:extLst>
      <p:ext uri="{BB962C8B-B14F-4D97-AF65-F5344CB8AC3E}">
        <p14:creationId xmlns:p14="http://schemas.microsoft.com/office/powerpoint/2010/main" val="227896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0"/>
            <a:ext cx="12192000" cy="6854430"/>
          </a:xfrm>
          <a:prstGeom prst="rect">
            <a:avLst/>
          </a:prstGeom>
        </p:spPr>
      </p:pic>
      <p:sp>
        <p:nvSpPr>
          <p:cNvPr id="4" name="Arrow: Down 3">
            <a:extLst>
              <a:ext uri="{FF2B5EF4-FFF2-40B4-BE49-F238E27FC236}">
                <a16:creationId xmlns:a16="http://schemas.microsoft.com/office/drawing/2014/main" id="{27A41FCA-E662-437D-B2F1-C6AC89F3CF21}"/>
              </a:ext>
            </a:extLst>
          </p:cNvPr>
          <p:cNvSpPr/>
          <p:nvPr/>
        </p:nvSpPr>
        <p:spPr>
          <a:xfrm>
            <a:off x="588373" y="1348097"/>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14" name="Arrow: Down 13">
            <a:extLst>
              <a:ext uri="{FF2B5EF4-FFF2-40B4-BE49-F238E27FC236}">
                <a16:creationId xmlns:a16="http://schemas.microsoft.com/office/drawing/2014/main" id="{443A9426-4413-442A-BE21-284D9589D826}"/>
              </a:ext>
            </a:extLst>
          </p:cNvPr>
          <p:cNvSpPr/>
          <p:nvPr/>
        </p:nvSpPr>
        <p:spPr>
          <a:xfrm>
            <a:off x="2997940" y="0"/>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15" name="Arrow: Down 14">
            <a:extLst>
              <a:ext uri="{FF2B5EF4-FFF2-40B4-BE49-F238E27FC236}">
                <a16:creationId xmlns:a16="http://schemas.microsoft.com/office/drawing/2014/main" id="{F7B85C14-C55A-4454-88EE-81B2C9E7E0DC}"/>
              </a:ext>
            </a:extLst>
          </p:cNvPr>
          <p:cNvSpPr/>
          <p:nvPr/>
        </p:nvSpPr>
        <p:spPr>
          <a:xfrm>
            <a:off x="4509583" y="3570"/>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16" name="Arrow: Down 15">
            <a:extLst>
              <a:ext uri="{FF2B5EF4-FFF2-40B4-BE49-F238E27FC236}">
                <a16:creationId xmlns:a16="http://schemas.microsoft.com/office/drawing/2014/main" id="{73092D37-9873-4C8B-8B47-4DB7C1406229}"/>
              </a:ext>
            </a:extLst>
          </p:cNvPr>
          <p:cNvSpPr/>
          <p:nvPr/>
        </p:nvSpPr>
        <p:spPr>
          <a:xfrm>
            <a:off x="6021226" y="3570"/>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17" name="Arrow: Down 16">
            <a:extLst>
              <a:ext uri="{FF2B5EF4-FFF2-40B4-BE49-F238E27FC236}">
                <a16:creationId xmlns:a16="http://schemas.microsoft.com/office/drawing/2014/main" id="{DA52A33E-ABAF-4C62-9515-B0DCD309B19F}"/>
              </a:ext>
            </a:extLst>
          </p:cNvPr>
          <p:cNvSpPr/>
          <p:nvPr/>
        </p:nvSpPr>
        <p:spPr>
          <a:xfrm rot="18030963">
            <a:off x="3304800" y="2120107"/>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18" name="Arrow: Down 17">
            <a:extLst>
              <a:ext uri="{FF2B5EF4-FFF2-40B4-BE49-F238E27FC236}">
                <a16:creationId xmlns:a16="http://schemas.microsoft.com/office/drawing/2014/main" id="{45D53B2F-ED5D-45A3-868F-F9C4E53C2E17}"/>
              </a:ext>
            </a:extLst>
          </p:cNvPr>
          <p:cNvSpPr/>
          <p:nvPr/>
        </p:nvSpPr>
        <p:spPr>
          <a:xfrm rot="18030963">
            <a:off x="5193629" y="2120106"/>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ABA6B568-5DF4-4B03-8A11-BC0F898B6E95}"/>
              </a:ext>
            </a:extLst>
          </p:cNvPr>
          <p:cNvSpPr/>
          <p:nvPr/>
        </p:nvSpPr>
        <p:spPr>
          <a:xfrm rot="18030963">
            <a:off x="3457200" y="3569967"/>
            <a:ext cx="766118" cy="1740953"/>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20" name="Arrow: Down 19">
            <a:extLst>
              <a:ext uri="{FF2B5EF4-FFF2-40B4-BE49-F238E27FC236}">
                <a16:creationId xmlns:a16="http://schemas.microsoft.com/office/drawing/2014/main" id="{408F5562-8DB7-466D-ACE0-642F5DC7D65A}"/>
              </a:ext>
            </a:extLst>
          </p:cNvPr>
          <p:cNvSpPr/>
          <p:nvPr/>
        </p:nvSpPr>
        <p:spPr>
          <a:xfrm>
            <a:off x="8682437" y="1348094"/>
            <a:ext cx="766118" cy="1740953"/>
          </a:xfrm>
          <a:prstGeom prst="downArrow">
            <a:avLst/>
          </a:prstGeom>
          <a:solidFill>
            <a:srgbClr val="FFFF00">
              <a:alpha val="50000"/>
            </a:srgbClr>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21" name="Arrow: Down 20">
            <a:extLst>
              <a:ext uri="{FF2B5EF4-FFF2-40B4-BE49-F238E27FC236}">
                <a16:creationId xmlns:a16="http://schemas.microsoft.com/office/drawing/2014/main" id="{F4290171-37BF-4324-8522-C160D82A8329}"/>
              </a:ext>
            </a:extLst>
          </p:cNvPr>
          <p:cNvSpPr/>
          <p:nvPr/>
        </p:nvSpPr>
        <p:spPr>
          <a:xfrm>
            <a:off x="10673363" y="1348093"/>
            <a:ext cx="766118" cy="1740953"/>
          </a:xfrm>
          <a:prstGeom prst="downArrow">
            <a:avLst/>
          </a:prstGeom>
          <a:solidFill>
            <a:srgbClr val="FFFF00">
              <a:alpha val="50000"/>
            </a:srgbClr>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22" name="Arrow: Down 21">
            <a:extLst>
              <a:ext uri="{FF2B5EF4-FFF2-40B4-BE49-F238E27FC236}">
                <a16:creationId xmlns:a16="http://schemas.microsoft.com/office/drawing/2014/main" id="{3188554D-3274-437D-AF37-6B464B3C3339}"/>
              </a:ext>
            </a:extLst>
          </p:cNvPr>
          <p:cNvSpPr/>
          <p:nvPr/>
        </p:nvSpPr>
        <p:spPr>
          <a:xfrm rot="8062706">
            <a:off x="8913095" y="4967560"/>
            <a:ext cx="766118" cy="1740953"/>
          </a:xfrm>
          <a:prstGeom prst="downArrow">
            <a:avLst/>
          </a:prstGeom>
          <a:solidFill>
            <a:srgbClr val="FFFF00">
              <a:alpha val="50000"/>
            </a:srgbClr>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82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28253" y="35898"/>
            <a:ext cx="111852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Chaîne de valeur des produits textiles intelligents/connectés</a:t>
            </a:r>
            <a:endPar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Content Placeholder 2">
            <a:extLst>
              <a:ext uri="{FF2B5EF4-FFF2-40B4-BE49-F238E27FC236}">
                <a16:creationId xmlns:a16="http://schemas.microsoft.com/office/drawing/2014/main" id="{1E8DC586-9314-4E32-B3CE-A37C1C95308B}"/>
              </a:ext>
            </a:extLst>
          </p:cNvPr>
          <p:cNvSpPr>
            <a:spLocks noGrp="1"/>
          </p:cNvSpPr>
          <p:nvPr>
            <p:ph idx="1"/>
          </p:nvPr>
        </p:nvSpPr>
        <p:spPr>
          <a:xfrm>
            <a:off x="2124389" y="1393546"/>
            <a:ext cx="7853624" cy="4351338"/>
          </a:xfrm>
        </p:spPr>
        <p:txBody>
          <a:bodyPr>
            <a:normAutofit/>
          </a:bodyPr>
          <a:lstStyle/>
          <a:p>
            <a:r>
              <a:rPr lang="fr-FR" dirty="0">
                <a:solidFill>
                  <a:schemeClr val="bg1"/>
                </a:solidFill>
              </a:rPr>
              <a:t>Chaîne de valeur intersectorielle des textiles intelligents</a:t>
            </a:r>
          </a:p>
          <a:p>
            <a:r>
              <a:rPr lang="fr-FR" dirty="0">
                <a:solidFill>
                  <a:schemeClr val="bg1"/>
                </a:solidFill>
              </a:rPr>
              <a:t>Série d'organisations, de ressources et de connaissances connectées pour créer de la valeur pour le client</a:t>
            </a:r>
          </a:p>
          <a:p>
            <a:r>
              <a:rPr lang="fr-FR" dirty="0">
                <a:solidFill>
                  <a:schemeClr val="bg1"/>
                </a:solidFill>
              </a:rPr>
              <a:t>Analyse et validation de la chaîne de valeur</a:t>
            </a:r>
          </a:p>
          <a:p>
            <a:pPr marL="0" indent="0">
              <a:buNone/>
            </a:pPr>
            <a:endParaRPr lang="en-GB" dirty="0">
              <a:solidFill>
                <a:schemeClr val="bg1"/>
              </a:solidFill>
            </a:endParaRPr>
          </a:p>
        </p:txBody>
      </p:sp>
    </p:spTree>
    <p:extLst>
      <p:ext uri="{BB962C8B-B14F-4D97-AF65-F5344CB8AC3E}">
        <p14:creationId xmlns:p14="http://schemas.microsoft.com/office/powerpoint/2010/main" val="1458352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Communauté SmartX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Content Placeholder 2">
            <a:extLst>
              <a:ext uri="{FF2B5EF4-FFF2-40B4-BE49-F238E27FC236}">
                <a16:creationId xmlns:a16="http://schemas.microsoft.com/office/drawing/2014/main" id="{DD39A889-A279-4047-B5E2-1FD02CE75B3B}"/>
              </a:ext>
            </a:extLst>
          </p:cNvPr>
          <p:cNvSpPr>
            <a:spLocks noGrp="1"/>
          </p:cNvSpPr>
          <p:nvPr>
            <p:ph idx="1"/>
          </p:nvPr>
        </p:nvSpPr>
        <p:spPr>
          <a:xfrm>
            <a:off x="8920976" y="1253331"/>
            <a:ext cx="3029812" cy="4351338"/>
          </a:xfrm>
        </p:spPr>
        <p:txBody>
          <a:bodyPr>
            <a:normAutofit fontScale="70000" lnSpcReduction="20000"/>
          </a:bodyPr>
          <a:lstStyle/>
          <a:p>
            <a:r>
              <a:rPr lang="en-US" dirty="0">
                <a:solidFill>
                  <a:schemeClr val="bg1"/>
                </a:solidFill>
              </a:rPr>
              <a:t>&gt; 800 </a:t>
            </a:r>
            <a:r>
              <a:rPr lang="en-US" dirty="0" err="1">
                <a:solidFill>
                  <a:schemeClr val="bg1"/>
                </a:solidFill>
              </a:rPr>
              <a:t>membres</a:t>
            </a:r>
            <a:r>
              <a:rPr lang="en-US" dirty="0">
                <a:solidFill>
                  <a:schemeClr val="bg1"/>
                </a:solidFill>
              </a:rPr>
              <a:t> </a:t>
            </a:r>
            <a:r>
              <a:rPr lang="en-US" dirty="0" err="1">
                <a:solidFill>
                  <a:schemeClr val="bg1"/>
                </a:solidFill>
              </a:rPr>
              <a:t>inscrits</a:t>
            </a:r>
            <a:r>
              <a:rPr lang="en-US" dirty="0">
                <a:solidFill>
                  <a:schemeClr val="bg1"/>
                </a:solidFill>
              </a:rPr>
              <a:t> </a:t>
            </a:r>
          </a:p>
          <a:p>
            <a:pPr marL="457200" lvl="1" indent="0">
              <a:buNone/>
            </a:pPr>
            <a:r>
              <a:rPr lang="fr-FR" dirty="0">
                <a:solidFill>
                  <a:schemeClr val="bg1"/>
                </a:solidFill>
              </a:rPr>
              <a:t>fabrication, R&amp;D et services</a:t>
            </a:r>
          </a:p>
          <a:p>
            <a:r>
              <a:rPr lang="fr-FR" dirty="0">
                <a:solidFill>
                  <a:schemeClr val="bg1"/>
                </a:solidFill>
              </a:rPr>
              <a:t>50% d’activités liées au textile</a:t>
            </a:r>
          </a:p>
          <a:p>
            <a:r>
              <a:rPr lang="fr-FR" dirty="0">
                <a:solidFill>
                  <a:schemeClr val="bg1"/>
                </a:solidFill>
              </a:rPr>
              <a:t>25 % d’activités liées à l’électronique</a:t>
            </a:r>
          </a:p>
          <a:p>
            <a:r>
              <a:rPr lang="fr-FR" dirty="0">
                <a:solidFill>
                  <a:schemeClr val="bg1"/>
                </a:solidFill>
              </a:rPr>
              <a:t>15% les deux – assemblage textile intelligent
</a:t>
            </a:r>
            <a:r>
              <a:rPr lang="en-US" dirty="0">
                <a:solidFill>
                  <a:schemeClr val="bg1"/>
                </a:solidFill>
              </a:rPr>
              <a:t>10% ICT</a:t>
            </a:r>
          </a:p>
          <a:p>
            <a:r>
              <a:rPr lang="en-US" dirty="0">
                <a:solidFill>
                  <a:schemeClr val="bg1"/>
                </a:solidFill>
              </a:rPr>
              <a:t>Sous-</a:t>
            </a:r>
            <a:r>
              <a:rPr lang="en-US" dirty="0" err="1">
                <a:solidFill>
                  <a:schemeClr val="bg1"/>
                </a:solidFill>
              </a:rPr>
              <a:t>représentées</a:t>
            </a:r>
            <a:endParaRPr lang="en-US" dirty="0">
              <a:solidFill>
                <a:schemeClr val="bg1"/>
              </a:solidFill>
            </a:endParaRPr>
          </a:p>
          <a:p>
            <a:pPr lvl="1"/>
            <a:r>
              <a:rPr lang="fr-FR" dirty="0">
                <a:solidFill>
                  <a:schemeClr val="bg1"/>
                </a:solidFill>
              </a:rPr>
              <a:t>Fin de vie et recyclage
Développement de services et d’applications</a:t>
            </a:r>
            <a:endParaRPr lang="en-US" dirty="0">
              <a:solidFill>
                <a:schemeClr val="bg1"/>
              </a:solidFill>
            </a:endParaRPr>
          </a:p>
          <a:p>
            <a:endParaRPr lang="en-GB" dirty="0">
              <a:solidFill>
                <a:schemeClr val="bg1"/>
              </a:solidFill>
            </a:endParaRPr>
          </a:p>
        </p:txBody>
      </p:sp>
      <p:pic>
        <p:nvPicPr>
          <p:cNvPr id="2" name="Picture 1">
            <a:extLst>
              <a:ext uri="{FF2B5EF4-FFF2-40B4-BE49-F238E27FC236}">
                <a16:creationId xmlns:a16="http://schemas.microsoft.com/office/drawing/2014/main" id="{781C65DC-FA24-4508-B04A-AC398F63DAD9}"/>
              </a:ext>
            </a:extLst>
          </p:cNvPr>
          <p:cNvPicPr>
            <a:picLocks noChangeAspect="1"/>
          </p:cNvPicPr>
          <p:nvPr/>
        </p:nvPicPr>
        <p:blipFill>
          <a:blip r:embed="rId3"/>
          <a:stretch>
            <a:fillRect/>
          </a:stretch>
        </p:blipFill>
        <p:spPr>
          <a:xfrm>
            <a:off x="490655" y="1294588"/>
            <a:ext cx="8140390" cy="4965513"/>
          </a:xfrm>
          <a:prstGeom prst="rect">
            <a:avLst/>
          </a:prstGeom>
        </p:spPr>
      </p:pic>
    </p:spTree>
    <p:extLst>
      <p:ext uri="{BB962C8B-B14F-4D97-AF65-F5344CB8AC3E}">
        <p14:creationId xmlns:p14="http://schemas.microsoft.com/office/powerpoint/2010/main" val="2418706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pPr lvl="0">
              <a:defRPr/>
            </a:pPr>
            <a:r>
              <a:rPr lang="fr-FR" sz="3200" b="1">
                <a:solidFill>
                  <a:prstClr val="white"/>
                </a:solidFill>
                <a:latin typeface="Roboto" panose="02000000000000000000" pitchFamily="2" charset="0"/>
                <a:ea typeface="Roboto" panose="02000000000000000000" pitchFamily="2" charset="0"/>
              </a:rPr>
              <a:t>Chaîne de valeur sur mesure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Content Placeholder 2">
            <a:extLst>
              <a:ext uri="{FF2B5EF4-FFF2-40B4-BE49-F238E27FC236}">
                <a16:creationId xmlns:a16="http://schemas.microsoft.com/office/drawing/2014/main" id="{188A891E-D3C0-4606-A5CD-BDAA4C5BE1D6}"/>
              </a:ext>
            </a:extLst>
          </p:cNvPr>
          <p:cNvSpPr>
            <a:spLocks noGrp="1"/>
          </p:cNvSpPr>
          <p:nvPr>
            <p:ph idx="1"/>
          </p:nvPr>
        </p:nvSpPr>
        <p:spPr>
          <a:xfrm>
            <a:off x="2680854" y="1392382"/>
            <a:ext cx="8672945" cy="4784581"/>
          </a:xfrm>
        </p:spPr>
        <p:txBody>
          <a:bodyPr/>
          <a:lstStyle/>
          <a:p>
            <a:r>
              <a:rPr lang="fr-FR" dirty="0"/>
              <a:t>Précision et fiabilité – médical et protection
Design et looks - sports
Discret et caché pour éviter la stigmatisation – médical
Utilisation en équipe – sports et protection
Normes et réglementation – médical et protection</a:t>
            </a:r>
            <a:endParaRPr lang="en-GB" dirty="0"/>
          </a:p>
        </p:txBody>
      </p:sp>
    </p:spTree>
    <p:extLst>
      <p:ext uri="{BB962C8B-B14F-4D97-AF65-F5344CB8AC3E}">
        <p14:creationId xmlns:p14="http://schemas.microsoft.com/office/powerpoint/2010/main" val="312231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584775"/>
          </a:xfrm>
          <a:prstGeom prst="rect">
            <a:avLst/>
          </a:prstGeom>
          <a:noFill/>
        </p:spPr>
        <p:txBody>
          <a:bodyPr wrap="square" rtlCol="0">
            <a:spAutoFit/>
          </a:bodyPr>
          <a:lstStyle/>
          <a:p>
            <a:r>
              <a:rPr lang="fr-FR" sz="3200" b="1" dirty="0">
                <a:solidFill>
                  <a:schemeClr val="bg1"/>
                </a:solidFill>
                <a:latin typeface="Roboto" panose="02000000000000000000" pitchFamily="2" charset="0"/>
                <a:ea typeface="Roboto" panose="02000000000000000000" pitchFamily="2" charset="0"/>
              </a:rPr>
              <a:t>Conclusion</a:t>
            </a:r>
          </a:p>
        </p:txBody>
      </p:sp>
      <p:sp>
        <p:nvSpPr>
          <p:cNvPr id="8" name="ZoneTexte 7">
            <a:extLst>
              <a:ext uri="{FF2B5EF4-FFF2-40B4-BE49-F238E27FC236}">
                <a16:creationId xmlns:a16="http://schemas.microsoft.com/office/drawing/2014/main" id="{864924DD-D793-6147-A4D4-0862F6652517}"/>
              </a:ext>
            </a:extLst>
          </p:cNvPr>
          <p:cNvSpPr txBox="1"/>
          <p:nvPr/>
        </p:nvSpPr>
        <p:spPr>
          <a:xfrm>
            <a:off x="0" y="2026662"/>
            <a:ext cx="11679382" cy="1323439"/>
          </a:xfrm>
          <a:prstGeom prst="rect">
            <a:avLst/>
          </a:prstGeom>
          <a:noFill/>
        </p:spPr>
        <p:txBody>
          <a:bodyPr wrap="square" rtlCol="0">
            <a:spAutoFit/>
          </a:bodyPr>
          <a:lstStyle/>
          <a:p>
            <a:pPr algn="ctr"/>
            <a:r>
              <a:rPr lang="fr-FR" sz="4000">
                <a:solidFill>
                  <a:srgbClr val="9C183C"/>
                </a:solidFill>
                <a:latin typeface="Roboto" panose="02000000000000000000" pitchFamily="2" charset="0"/>
                <a:ea typeface="Roboto" panose="02000000000000000000" pitchFamily="2" charset="0"/>
              </a:rPr>
              <a:t>Partenariats multisectoriels
</a:t>
            </a:r>
            <a:endParaRPr lang="fr-FR" sz="4000" dirty="0">
              <a:solidFill>
                <a:srgbClr val="9C183C"/>
              </a:solidFill>
              <a:latin typeface="Roboto" panose="02000000000000000000" pitchFamily="2" charset="0"/>
              <a:ea typeface="Roboto" panose="02000000000000000000" pitchFamily="2" charset="0"/>
            </a:endParaRPr>
          </a:p>
        </p:txBody>
      </p:sp>
      <p:sp>
        <p:nvSpPr>
          <p:cNvPr id="9" name="ZoneTexte 8">
            <a:extLst>
              <a:ext uri="{FF2B5EF4-FFF2-40B4-BE49-F238E27FC236}">
                <a16:creationId xmlns:a16="http://schemas.microsoft.com/office/drawing/2014/main" id="{E0D9CEF1-E2AE-FE4D-9437-E4FAA93935A3}"/>
              </a:ext>
            </a:extLst>
          </p:cNvPr>
          <p:cNvSpPr txBox="1"/>
          <p:nvPr/>
        </p:nvSpPr>
        <p:spPr>
          <a:xfrm>
            <a:off x="0" y="3532030"/>
            <a:ext cx="11835538" cy="1323439"/>
          </a:xfrm>
          <a:prstGeom prst="rect">
            <a:avLst/>
          </a:prstGeom>
          <a:noFill/>
        </p:spPr>
        <p:txBody>
          <a:bodyPr wrap="square" rtlCol="0">
            <a:spAutoFit/>
          </a:bodyPr>
          <a:lstStyle/>
          <a:p>
            <a:pPr algn="ctr"/>
            <a:r>
              <a:rPr lang="fr-FR" sz="4000">
                <a:solidFill>
                  <a:srgbClr val="9C183C"/>
                </a:solidFill>
                <a:latin typeface="Roboto" panose="02000000000000000000" pitchFamily="2" charset="0"/>
                <a:ea typeface="Roboto" panose="02000000000000000000" pitchFamily="2" charset="0"/>
              </a:rPr>
              <a:t>Automatisation et capacité limitées
</a:t>
            </a:r>
            <a:endParaRPr lang="fr-FR" sz="4000" dirty="0">
              <a:solidFill>
                <a:srgbClr val="9C183C"/>
              </a:solidFill>
              <a:latin typeface="Roboto" panose="02000000000000000000" pitchFamily="2" charset="0"/>
              <a:ea typeface="Roboto" panose="02000000000000000000" pitchFamily="2" charset="0"/>
            </a:endParaRPr>
          </a:p>
        </p:txBody>
      </p:sp>
      <p:sp>
        <p:nvSpPr>
          <p:cNvPr id="10" name="ZoneTexte 9">
            <a:extLst>
              <a:ext uri="{FF2B5EF4-FFF2-40B4-BE49-F238E27FC236}">
                <a16:creationId xmlns:a16="http://schemas.microsoft.com/office/drawing/2014/main" id="{0DEDDCE9-8B08-4045-B53F-6B6C47F34C69}"/>
              </a:ext>
            </a:extLst>
          </p:cNvPr>
          <p:cNvSpPr txBox="1"/>
          <p:nvPr/>
        </p:nvSpPr>
        <p:spPr>
          <a:xfrm>
            <a:off x="0" y="4967316"/>
            <a:ext cx="11942618" cy="1323439"/>
          </a:xfrm>
          <a:prstGeom prst="rect">
            <a:avLst/>
          </a:prstGeom>
          <a:noFill/>
        </p:spPr>
        <p:txBody>
          <a:bodyPr wrap="square" rtlCol="0">
            <a:spAutoFit/>
          </a:bodyPr>
          <a:lstStyle/>
          <a:p>
            <a:pPr algn="ctr"/>
            <a:r>
              <a:rPr lang="fr-FR" sz="4000">
                <a:solidFill>
                  <a:srgbClr val="9C183C"/>
                </a:solidFill>
                <a:latin typeface="Roboto" panose="02000000000000000000" pitchFamily="2" charset="0"/>
                <a:ea typeface="Roboto" panose="02000000000000000000" pitchFamily="2" charset="0"/>
              </a:rPr>
              <a:t>Évitez les poussées technologiques
</a:t>
            </a:r>
            <a:endParaRPr lang="fr-FR" sz="4000" dirty="0">
              <a:solidFill>
                <a:srgbClr val="9C183C"/>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5820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r>
              <a:rPr lang="fr-FR" sz="3200" b="1">
                <a:solidFill>
                  <a:schemeClr val="bg1"/>
                </a:solidFill>
                <a:latin typeface="Roboto" panose="02000000000000000000" pitchFamily="2" charset="0"/>
                <a:ea typeface="Roboto" panose="02000000000000000000" pitchFamily="2" charset="0"/>
              </a:rPr>
              <a:t>Merci de votre attention
</a:t>
            </a:r>
            <a:endParaRPr lang="fr-FR" sz="3200" b="1" dirty="0">
              <a:solidFill>
                <a:schemeClr val="bg1"/>
              </a:solidFill>
              <a:latin typeface="Roboto" panose="02000000000000000000" pitchFamily="2" charset="0"/>
              <a:ea typeface="Roboto" panose="02000000000000000000" pitchFamily="2" charset="0"/>
            </a:endParaRPr>
          </a:p>
        </p:txBody>
      </p:sp>
      <p:pic>
        <p:nvPicPr>
          <p:cNvPr id="3" name="Image 2">
            <a:extLst>
              <a:ext uri="{FF2B5EF4-FFF2-40B4-BE49-F238E27FC236}">
                <a16:creationId xmlns:a16="http://schemas.microsoft.com/office/drawing/2014/main" id="{D20ADC85-AF76-2848-ADD7-C6AC7A591492}"/>
              </a:ext>
            </a:extLst>
          </p:cNvPr>
          <p:cNvPicPr>
            <a:picLocks noChangeAspect="1"/>
          </p:cNvPicPr>
          <p:nvPr/>
        </p:nvPicPr>
        <p:blipFill>
          <a:blip r:embed="rId3"/>
          <a:stretch>
            <a:fillRect/>
          </a:stretch>
        </p:blipFill>
        <p:spPr>
          <a:xfrm>
            <a:off x="0" y="1447712"/>
            <a:ext cx="12192000" cy="4267200"/>
          </a:xfrm>
          <a:prstGeom prst="rect">
            <a:avLst/>
          </a:prstGeom>
        </p:spPr>
      </p:pic>
      <p:sp>
        <p:nvSpPr>
          <p:cNvPr id="15" name="ZoneTexte 14">
            <a:extLst>
              <a:ext uri="{FF2B5EF4-FFF2-40B4-BE49-F238E27FC236}">
                <a16:creationId xmlns:a16="http://schemas.microsoft.com/office/drawing/2014/main" id="{4991427A-2F69-154C-8C8D-05F655661423}"/>
              </a:ext>
            </a:extLst>
          </p:cNvPr>
          <p:cNvSpPr txBox="1"/>
          <p:nvPr/>
        </p:nvSpPr>
        <p:spPr>
          <a:xfrm>
            <a:off x="2099646" y="5900686"/>
            <a:ext cx="11758048" cy="338554"/>
          </a:xfrm>
          <a:prstGeom prst="rect">
            <a:avLst/>
          </a:prstGeom>
          <a:noFill/>
        </p:spPr>
        <p:txBody>
          <a:bodyPr wrap="square" rtlCol="0">
            <a:spAutoFit/>
          </a:bodyPr>
          <a:lstStyle/>
          <a:p>
            <a:r>
              <a:rPr lang="fr-FR" sz="1600" b="1" dirty="0">
                <a:solidFill>
                  <a:srgbClr val="E72442"/>
                </a:solidFill>
                <a:latin typeface="Roboto" panose="02000000000000000000" pitchFamily="2" charset="0"/>
                <a:ea typeface="Roboto" panose="02000000000000000000" pitchFamily="2" charset="0"/>
              </a:rPr>
              <a:t>Mark Croes – mc@centexbel.be</a:t>
            </a:r>
          </a:p>
        </p:txBody>
      </p:sp>
    </p:spTree>
    <p:extLst>
      <p:ext uri="{BB962C8B-B14F-4D97-AF65-F5344CB8AC3E}">
        <p14:creationId xmlns:p14="http://schemas.microsoft.com/office/powerpoint/2010/main" val="62128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extLst>
      <p:ext uri="{BB962C8B-B14F-4D97-AF65-F5344CB8AC3E}">
        <p14:creationId xmlns:p14="http://schemas.microsoft.com/office/powerpoint/2010/main" val="8460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561"/>
            <a:ext cx="12192000" cy="6854430"/>
          </a:xfrm>
          <a:prstGeom prst="rect">
            <a:avLst/>
          </a:prstGeom>
        </p:spPr>
      </p:pic>
      <p:sp>
        <p:nvSpPr>
          <p:cNvPr id="4" name="Arrow: Down 3">
            <a:extLst>
              <a:ext uri="{FF2B5EF4-FFF2-40B4-BE49-F238E27FC236}">
                <a16:creationId xmlns:a16="http://schemas.microsoft.com/office/drawing/2014/main" id="{DF960220-8032-4C32-BB7B-03D57C9D176D}"/>
              </a:ext>
            </a:extLst>
          </p:cNvPr>
          <p:cNvSpPr/>
          <p:nvPr/>
        </p:nvSpPr>
        <p:spPr>
          <a:xfrm rot="16200000">
            <a:off x="350031" y="4649375"/>
            <a:ext cx="766118" cy="1466176"/>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67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pPr lvl="0"/>
            <a:r>
              <a:rPr lang="fr-FR" sz="3200" b="1" dirty="0">
                <a:solidFill>
                  <a:prstClr val="white"/>
                </a:solidFill>
                <a:latin typeface="Roboto" panose="02000000000000000000" pitchFamily="2" charset="0"/>
                <a:ea typeface="Roboto" panose="02000000000000000000" pitchFamily="2" charset="0"/>
              </a:rPr>
              <a:t>Chaîne de valeur textile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Content Placeholder 2">
            <a:extLst>
              <a:ext uri="{FF2B5EF4-FFF2-40B4-BE49-F238E27FC236}">
                <a16:creationId xmlns:a16="http://schemas.microsoft.com/office/drawing/2014/main" id="{188A891E-D3C0-4606-A5CD-BDAA4C5BE1D6}"/>
              </a:ext>
            </a:extLst>
          </p:cNvPr>
          <p:cNvSpPr>
            <a:spLocks noGrp="1"/>
          </p:cNvSpPr>
          <p:nvPr>
            <p:ph idx="1"/>
          </p:nvPr>
        </p:nvSpPr>
        <p:spPr>
          <a:xfrm>
            <a:off x="2680854" y="1392382"/>
            <a:ext cx="8672945" cy="2276941"/>
          </a:xfrm>
        </p:spPr>
        <p:txBody>
          <a:bodyPr>
            <a:normAutofit/>
          </a:bodyPr>
          <a:lstStyle/>
          <a:p>
            <a:r>
              <a:rPr lang="fr-FR" dirty="0"/>
              <a:t>Fibres, fils et revêtements conductrices utilisant des métaux et du carbone
Processus de tricot et de tissage adaptés </a:t>
            </a:r>
            <a:r>
              <a:rPr lang="en-GB" dirty="0"/>
              <a:t>(ex. 3D)</a:t>
            </a:r>
          </a:p>
          <a:p>
            <a:r>
              <a:rPr lang="fr-FR" dirty="0"/>
              <a:t>Alignement automatique du modèle pour la continuité de la conductivité</a:t>
            </a:r>
            <a:endParaRPr lang="en-GB" dirty="0"/>
          </a:p>
        </p:txBody>
      </p:sp>
      <p:pic>
        <p:nvPicPr>
          <p:cNvPr id="2" name="Picture 1">
            <a:extLst>
              <a:ext uri="{FF2B5EF4-FFF2-40B4-BE49-F238E27FC236}">
                <a16:creationId xmlns:a16="http://schemas.microsoft.com/office/drawing/2014/main" id="{E139DF90-52A4-4711-9565-A70772BE4BDA}"/>
              </a:ext>
            </a:extLst>
          </p:cNvPr>
          <p:cNvPicPr>
            <a:picLocks noChangeAspect="1"/>
          </p:cNvPicPr>
          <p:nvPr/>
        </p:nvPicPr>
        <p:blipFill>
          <a:blip r:embed="rId3"/>
          <a:stretch>
            <a:fillRect/>
          </a:stretch>
        </p:blipFill>
        <p:spPr>
          <a:xfrm>
            <a:off x="3716216" y="3858202"/>
            <a:ext cx="5632548" cy="2496477"/>
          </a:xfrm>
          <a:prstGeom prst="rect">
            <a:avLst/>
          </a:prstGeom>
        </p:spPr>
      </p:pic>
    </p:spTree>
    <p:extLst>
      <p:ext uri="{BB962C8B-B14F-4D97-AF65-F5344CB8AC3E}">
        <p14:creationId xmlns:p14="http://schemas.microsoft.com/office/powerpoint/2010/main" val="223583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561"/>
            <a:ext cx="12192000" cy="6854430"/>
          </a:xfrm>
          <a:prstGeom prst="rect">
            <a:avLst/>
          </a:prstGeom>
        </p:spPr>
      </p:pic>
      <p:sp>
        <p:nvSpPr>
          <p:cNvPr id="4" name="Arrow: Down 3">
            <a:extLst>
              <a:ext uri="{FF2B5EF4-FFF2-40B4-BE49-F238E27FC236}">
                <a16:creationId xmlns:a16="http://schemas.microsoft.com/office/drawing/2014/main" id="{DF960220-8032-4C32-BB7B-03D57C9D176D}"/>
              </a:ext>
            </a:extLst>
          </p:cNvPr>
          <p:cNvSpPr/>
          <p:nvPr/>
        </p:nvSpPr>
        <p:spPr>
          <a:xfrm rot="16200000">
            <a:off x="350031" y="1778159"/>
            <a:ext cx="766118" cy="1466176"/>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pPr lvl="0"/>
            <a:r>
              <a:rPr lang="fr-FR" sz="3200" b="1" dirty="0">
                <a:solidFill>
                  <a:prstClr val="white"/>
                </a:solidFill>
                <a:latin typeface="Roboto" panose="02000000000000000000" pitchFamily="2" charset="0"/>
                <a:ea typeface="Roboto" panose="02000000000000000000" pitchFamily="2" charset="0"/>
              </a:rPr>
              <a:t>Chaîne de valeur de l’électronique et de l’IOT
</a:t>
            </a:r>
            <a:endPar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Content Placeholder 2">
            <a:extLst>
              <a:ext uri="{FF2B5EF4-FFF2-40B4-BE49-F238E27FC236}">
                <a16:creationId xmlns:a16="http://schemas.microsoft.com/office/drawing/2014/main" id="{188A891E-D3C0-4606-A5CD-BDAA4C5BE1D6}"/>
              </a:ext>
            </a:extLst>
          </p:cNvPr>
          <p:cNvSpPr>
            <a:spLocks noGrp="1"/>
          </p:cNvSpPr>
          <p:nvPr>
            <p:ph idx="1"/>
          </p:nvPr>
        </p:nvSpPr>
        <p:spPr>
          <a:xfrm>
            <a:off x="2680855" y="1392382"/>
            <a:ext cx="3895792" cy="4891187"/>
          </a:xfrm>
        </p:spPr>
        <p:txBody>
          <a:bodyPr/>
          <a:lstStyle/>
          <a:p>
            <a:r>
              <a:rPr lang="fr-FR" dirty="0"/>
              <a:t>Fabrication d’électronique flexible et extensible
Disponibilité limitée des puces de silicium</a:t>
            </a:r>
            <a:endParaRPr lang="en-US" dirty="0"/>
          </a:p>
          <a:p>
            <a:r>
              <a:rPr lang="fr-FR" dirty="0"/>
              <a:t>Technologies et processus d’interconnexion adaptés</a:t>
            </a:r>
            <a:endParaRPr lang="en-GB" dirty="0"/>
          </a:p>
        </p:txBody>
      </p:sp>
      <p:pic>
        <p:nvPicPr>
          <p:cNvPr id="2" name="Picture 1">
            <a:extLst>
              <a:ext uri="{FF2B5EF4-FFF2-40B4-BE49-F238E27FC236}">
                <a16:creationId xmlns:a16="http://schemas.microsoft.com/office/drawing/2014/main" id="{8EC1266A-D300-489C-B18C-93A3739591FF}"/>
              </a:ext>
            </a:extLst>
          </p:cNvPr>
          <p:cNvPicPr>
            <a:picLocks noChangeAspect="1"/>
          </p:cNvPicPr>
          <p:nvPr/>
        </p:nvPicPr>
        <p:blipFill>
          <a:blip r:embed="rId3"/>
          <a:stretch>
            <a:fillRect/>
          </a:stretch>
        </p:blipFill>
        <p:spPr>
          <a:xfrm>
            <a:off x="6477865" y="1878638"/>
            <a:ext cx="5366478" cy="3346073"/>
          </a:xfrm>
          <a:prstGeom prst="rect">
            <a:avLst/>
          </a:prstGeom>
        </p:spPr>
      </p:pic>
    </p:spTree>
    <p:extLst>
      <p:ext uri="{BB962C8B-B14F-4D97-AF65-F5344CB8AC3E}">
        <p14:creationId xmlns:p14="http://schemas.microsoft.com/office/powerpoint/2010/main" val="279263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C167E8A-7AC4-4BEF-A0B2-D023611D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4" name="Arrow: Down 3">
            <a:extLst>
              <a:ext uri="{FF2B5EF4-FFF2-40B4-BE49-F238E27FC236}">
                <a16:creationId xmlns:a16="http://schemas.microsoft.com/office/drawing/2014/main" id="{9A95ABA8-B6C5-4169-A887-E5BB0DF94D29}"/>
              </a:ext>
            </a:extLst>
          </p:cNvPr>
          <p:cNvSpPr/>
          <p:nvPr/>
        </p:nvSpPr>
        <p:spPr>
          <a:xfrm>
            <a:off x="576016" y="1025611"/>
            <a:ext cx="766118" cy="2026507"/>
          </a:xfrm>
          <a:prstGeom prst="downArrow">
            <a:avLst/>
          </a:prstGeom>
          <a:solidFill>
            <a:srgbClr val="FFFF00"/>
          </a:solidFill>
          <a:ln>
            <a:solidFill>
              <a:schemeClr val="accent1">
                <a:shade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23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846DF30-4F99-AC4F-8F6A-800D199C8A5D}"/>
              </a:ext>
            </a:extLst>
          </p:cNvPr>
          <p:cNvSpPr txBox="1"/>
          <p:nvPr/>
        </p:nvSpPr>
        <p:spPr>
          <a:xfrm>
            <a:off x="973211" y="217370"/>
            <a:ext cx="117580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Conception et </a:t>
            </a:r>
            <a:r>
              <a:rPr kumimoji="0" lang="fr-FR" sz="32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co-création</a:t>
            </a:r>
            <a:r>
              <a:rPr kumimoji="0" lang="fr-FR"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p>
        </p:txBody>
      </p:sp>
      <p:sp>
        <p:nvSpPr>
          <p:cNvPr id="3" name="Content Placeholder 2">
            <a:extLst>
              <a:ext uri="{FF2B5EF4-FFF2-40B4-BE49-F238E27FC236}">
                <a16:creationId xmlns:a16="http://schemas.microsoft.com/office/drawing/2014/main" id="{188A891E-D3C0-4606-A5CD-BDAA4C5BE1D6}"/>
              </a:ext>
            </a:extLst>
          </p:cNvPr>
          <p:cNvSpPr>
            <a:spLocks noGrp="1"/>
          </p:cNvSpPr>
          <p:nvPr>
            <p:ph idx="1"/>
          </p:nvPr>
        </p:nvSpPr>
        <p:spPr>
          <a:xfrm>
            <a:off x="2680854" y="1392382"/>
            <a:ext cx="8672945" cy="4784581"/>
          </a:xfrm>
        </p:spPr>
        <p:txBody>
          <a:bodyPr/>
          <a:lstStyle/>
          <a:p>
            <a:r>
              <a:rPr lang="fr-FR" dirty="0"/>
              <a:t>Évitez les poussées technologiques 
Impliquer activement toutes les parties prenantes concernées le plus tôt possible
Sessions de </a:t>
            </a:r>
            <a:r>
              <a:rPr lang="fr-FR" dirty="0" err="1"/>
              <a:t>co-création</a:t>
            </a:r>
            <a:r>
              <a:rPr lang="fr-FR" dirty="0"/>
              <a:t> avec l’utilisateur final
Montrer la valeur ajoutée d’une véritable intégration de l’électronique et du textile
Envisager la collecte et le traitement des données dès les premières phases</a:t>
            </a:r>
            <a:endParaRPr lang="en-GB" dirty="0"/>
          </a:p>
        </p:txBody>
      </p:sp>
    </p:spTree>
    <p:extLst>
      <p:ext uri="{BB962C8B-B14F-4D97-AF65-F5344CB8AC3E}">
        <p14:creationId xmlns:p14="http://schemas.microsoft.com/office/powerpoint/2010/main" val="3486633367"/>
      </p:ext>
    </p:extLst>
  </p:cSld>
  <p:clrMapOvr>
    <a:masterClrMapping/>
  </p:clrMapOvr>
</p:sld>
</file>

<file path=ppt/theme/theme1.xml><?xml version="1.0" encoding="utf-8"?>
<a:theme xmlns:a="http://schemas.openxmlformats.org/drawingml/2006/main" name="SM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3" id="{76C1A1D6-1389-1B4F-AA8C-5E08BDA0C288}" vid="{6240A751-F346-7944-86F9-F39F7C6B2FD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0126C9E2B1D346AFA27DD831757A4C" ma:contentTypeVersion="13" ma:contentTypeDescription="Crée un document." ma:contentTypeScope="" ma:versionID="fb1d328b7039e1fcb7b4632ea2fb06b0">
  <xsd:schema xmlns:xsd="http://www.w3.org/2001/XMLSchema" xmlns:xs="http://www.w3.org/2001/XMLSchema" xmlns:p="http://schemas.microsoft.com/office/2006/metadata/properties" xmlns:ns2="d7af292f-d543-428b-8e7d-18dc35575771" xmlns:ns3="b90c390e-c08e-44b3-bbd5-09ef41082a6a" targetNamespace="http://schemas.microsoft.com/office/2006/metadata/properties" ma:root="true" ma:fieldsID="341b75b07ed8a41f9d6f708f2a16106d" ns2:_="" ns3:_="">
    <xsd:import namespace="d7af292f-d543-428b-8e7d-18dc35575771"/>
    <xsd:import namespace="b90c390e-c08e-44b3-bbd5-09ef41082a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f292f-d543-428b-8e7d-18dc35575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0c390e-c08e-44b3-bbd5-09ef41082a6a"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29C57-2D25-4DE0-B92C-CFB47F59EA89}">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90c390e-c08e-44b3-bbd5-09ef41082a6a"/>
    <ds:schemaRef ds:uri="d7af292f-d543-428b-8e7d-18dc3557577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249D00B-2F22-4709-991D-B8D7DF31BA8A}"/>
</file>

<file path=customXml/itemProps3.xml><?xml version="1.0" encoding="utf-8"?>
<ds:datastoreItem xmlns:ds="http://schemas.openxmlformats.org/officeDocument/2006/customXml" ds:itemID="{95BD6BD1-00F7-411C-965E-C408A4745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SM3</Template>
  <TotalTime>1976</TotalTime>
  <Words>509</Words>
  <Application>Microsoft Office PowerPoint</Application>
  <PresentationFormat>Grand écran</PresentationFormat>
  <Paragraphs>48</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Roboto</vt:lpstr>
      <vt:lpstr>SM3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Lucie Pacrot</dc:creator>
  <cp:lastModifiedBy>Emilie Defer</cp:lastModifiedBy>
  <cp:revision>75</cp:revision>
  <dcterms:created xsi:type="dcterms:W3CDTF">2019-05-31T13:23:04Z</dcterms:created>
  <dcterms:modified xsi:type="dcterms:W3CDTF">2022-03-14T09:23:31Z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0x010100600126C9E2B1D346AFA27DD831757A4C</vt:lpwstr>
  </property>
</Properties>
</file>